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57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EB13-DAF5-4C5B-8E2A-7B337EE6F2A9}" type="datetimeFigureOut">
              <a:rPr lang="nl-NL" smtClean="0"/>
              <a:t>11-8-2022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19AC-186A-464A-8C32-590C4217B340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7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EB13-DAF5-4C5B-8E2A-7B337EE6F2A9}" type="datetimeFigureOut">
              <a:rPr lang="nl-NL" smtClean="0"/>
              <a:t>11-8-2022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19AC-186A-464A-8C32-590C4217B3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16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EB13-DAF5-4C5B-8E2A-7B337EE6F2A9}" type="datetimeFigureOut">
              <a:rPr lang="nl-NL" smtClean="0"/>
              <a:t>11-8-2022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19AC-186A-464A-8C32-590C4217B3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7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EB13-DAF5-4C5B-8E2A-7B337EE6F2A9}" type="datetimeFigureOut">
              <a:rPr lang="nl-NL" smtClean="0"/>
              <a:t>11-8-2022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19AC-186A-464A-8C32-590C4217B3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04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EB13-DAF5-4C5B-8E2A-7B337EE6F2A9}" type="datetimeFigureOut">
              <a:rPr lang="nl-NL" smtClean="0"/>
              <a:t>11-8-2022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19AC-186A-464A-8C32-590C4217B340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EB13-DAF5-4C5B-8E2A-7B337EE6F2A9}" type="datetimeFigureOut">
              <a:rPr lang="nl-NL" smtClean="0"/>
              <a:t>11-8-2022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19AC-186A-464A-8C32-590C4217B3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42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EB13-DAF5-4C5B-8E2A-7B337EE6F2A9}" type="datetimeFigureOut">
              <a:rPr lang="nl-NL" smtClean="0"/>
              <a:t>11-8-2022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19AC-186A-464A-8C32-590C4217B3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79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EB13-DAF5-4C5B-8E2A-7B337EE6F2A9}" type="datetimeFigureOut">
              <a:rPr lang="nl-NL" smtClean="0"/>
              <a:t>11-8-2022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19AC-186A-464A-8C32-590C4217B3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00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EB13-DAF5-4C5B-8E2A-7B337EE6F2A9}" type="datetimeFigureOut">
              <a:rPr lang="nl-NL" smtClean="0"/>
              <a:t>11-8-2022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19AC-186A-464A-8C32-590C4217B3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30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F45EB13-DAF5-4C5B-8E2A-7B337EE6F2A9}" type="datetimeFigureOut">
              <a:rPr lang="nl-NL" smtClean="0"/>
              <a:t>11-8-2022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5119AC-186A-464A-8C32-590C4217B3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73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EB13-DAF5-4C5B-8E2A-7B337EE6F2A9}" type="datetimeFigureOut">
              <a:rPr lang="nl-NL" smtClean="0"/>
              <a:t>11-8-2022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19AC-186A-464A-8C32-590C4217B3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98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45EB13-DAF5-4C5B-8E2A-7B337EE6F2A9}" type="datetimeFigureOut">
              <a:rPr lang="nl-NL" smtClean="0"/>
              <a:t>11-8-2022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F5119AC-186A-464A-8C32-590C4217B34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3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307301F-0D30-4A15-ABAE-7E2A35486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3"/>
          <a:stretch/>
        </p:blipFill>
        <p:spPr>
          <a:xfrm>
            <a:off x="20" y="1302606"/>
            <a:ext cx="4413566" cy="4252313"/>
          </a:xfrm>
          <a:custGeom>
            <a:avLst/>
            <a:gdLst/>
            <a:ahLst/>
            <a:cxnLst/>
            <a:rect l="l" t="t" r="r" b="b"/>
            <a:pathLst>
              <a:path w="4413586" h="4252313">
                <a:moveTo>
                  <a:pt x="0" y="0"/>
                </a:moveTo>
                <a:lnTo>
                  <a:pt x="2062856" y="0"/>
                </a:lnTo>
                <a:lnTo>
                  <a:pt x="2063084" y="493"/>
                </a:lnTo>
                <a:lnTo>
                  <a:pt x="2450944" y="493"/>
                </a:lnTo>
                <a:lnTo>
                  <a:pt x="4413586" y="4252313"/>
                </a:lnTo>
                <a:lnTo>
                  <a:pt x="388087" y="4252313"/>
                </a:lnTo>
                <a:lnTo>
                  <a:pt x="388087" y="4251820"/>
                </a:lnTo>
                <a:lnTo>
                  <a:pt x="0" y="425182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E2E325-8D73-4918-B76A-3900C4C91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589" y="1828800"/>
            <a:ext cx="6378259" cy="2027941"/>
          </a:xfrm>
        </p:spPr>
        <p:txBody>
          <a:bodyPr>
            <a:normAutofit fontScale="90000"/>
          </a:bodyPr>
          <a:lstStyle/>
          <a:p>
            <a:pPr algn="l"/>
            <a:r>
              <a:rPr lang="nl-NL">
                <a:solidFill>
                  <a:srgbClr val="FFFFFF"/>
                </a:solidFill>
              </a:rPr>
              <a:t>Rekenvaardigheid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1F3D9D-F718-40A2-93DB-C72306697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912" y="3863697"/>
            <a:ext cx="6029936" cy="911117"/>
          </a:xfrm>
        </p:spPr>
        <p:txBody>
          <a:bodyPr>
            <a:normAutofit/>
          </a:bodyPr>
          <a:lstStyle/>
          <a:p>
            <a:pPr algn="l"/>
            <a:r>
              <a:rPr lang="nl-NL" sz="2000">
                <a:solidFill>
                  <a:srgbClr val="FFFFFF"/>
                </a:solidFill>
              </a:rPr>
              <a:t>Hoe stimuleer je dat bij jonge kinderen?</a:t>
            </a:r>
          </a:p>
        </p:txBody>
      </p:sp>
    </p:spTree>
    <p:extLst>
      <p:ext uri="{BB962C8B-B14F-4D97-AF65-F5344CB8AC3E}">
        <p14:creationId xmlns:p14="http://schemas.microsoft.com/office/powerpoint/2010/main" val="8866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F7912D4-60B4-4E10-813A-32F33B9A86C7}"/>
              </a:ext>
            </a:extLst>
          </p:cNvPr>
          <p:cNvSpPr/>
          <p:nvPr/>
        </p:nvSpPr>
        <p:spPr>
          <a:xfrm>
            <a:off x="2170331" y="1947057"/>
            <a:ext cx="76395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 wil jij leren</a:t>
            </a:r>
          </a:p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 het gaat om</a:t>
            </a:r>
          </a:p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VVE-kinderen en rekenen?</a:t>
            </a:r>
          </a:p>
        </p:txBody>
      </p:sp>
    </p:spTree>
    <p:extLst>
      <p:ext uri="{BB962C8B-B14F-4D97-AF65-F5344CB8AC3E}">
        <p14:creationId xmlns:p14="http://schemas.microsoft.com/office/powerpoint/2010/main" val="336171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F53F6D6-C235-4719-AAE1-5827960EC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8" y="1304360"/>
            <a:ext cx="4413887" cy="424928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868CADB-36B6-4BDC-BC54-379F4138D084}"/>
              </a:ext>
            </a:extLst>
          </p:cNvPr>
          <p:cNvSpPr/>
          <p:nvPr/>
        </p:nvSpPr>
        <p:spPr>
          <a:xfrm>
            <a:off x="6231705" y="1304360"/>
            <a:ext cx="3116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deze les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82F4DF-32D6-4147-8D63-C1912C0E567F}"/>
              </a:ext>
            </a:extLst>
          </p:cNvPr>
          <p:cNvSpPr txBox="1"/>
          <p:nvPr/>
        </p:nvSpPr>
        <p:spPr>
          <a:xfrm>
            <a:off x="5438273" y="3429000"/>
            <a:ext cx="54416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/>
              <a:t>Kansen creëren en benutten om kinderen </a:t>
            </a:r>
          </a:p>
          <a:p>
            <a:pPr algn="ctr"/>
            <a:r>
              <a:rPr lang="nl-NL" sz="2400" dirty="0"/>
              <a:t>rekenvaardiger te maken:</a:t>
            </a:r>
          </a:p>
          <a:p>
            <a:endParaRPr lang="nl-NL" sz="2400" dirty="0"/>
          </a:p>
          <a:p>
            <a:pPr algn="ctr"/>
            <a:r>
              <a:rPr lang="nl-NL" sz="2400" dirty="0"/>
              <a:t>Hoe doe je dat?</a:t>
            </a:r>
          </a:p>
        </p:txBody>
      </p:sp>
    </p:spTree>
    <p:extLst>
      <p:ext uri="{BB962C8B-B14F-4D97-AF65-F5344CB8AC3E}">
        <p14:creationId xmlns:p14="http://schemas.microsoft.com/office/powerpoint/2010/main" val="155669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35A41A5-D9B3-4CB8-896A-A500E424C301}"/>
              </a:ext>
            </a:extLst>
          </p:cNvPr>
          <p:cNvSpPr/>
          <p:nvPr/>
        </p:nvSpPr>
        <p:spPr>
          <a:xfrm>
            <a:off x="2325897" y="570644"/>
            <a:ext cx="7540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5400" b="1" cap="none" spc="0" dirty="0">
                <a:ln/>
                <a:solidFill>
                  <a:schemeClr val="accent4"/>
                </a:solidFill>
                <a:effectLst/>
              </a:rPr>
              <a:t>Gouden Rekenmomenten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F4C3F5A-5C34-49DD-AFFB-040C35A5A2A2}"/>
              </a:ext>
            </a:extLst>
          </p:cNvPr>
          <p:cNvSpPr txBox="1"/>
          <p:nvPr/>
        </p:nvSpPr>
        <p:spPr>
          <a:xfrm>
            <a:off x="738928" y="1876927"/>
            <a:ext cx="1145307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VVE betekent </a:t>
            </a:r>
            <a:r>
              <a:rPr lang="nl-NL" sz="2400" b="1" dirty="0">
                <a:solidFill>
                  <a:schemeClr val="accent4"/>
                </a:solidFill>
              </a:rPr>
              <a:t>vooral dat JIJ kansen benut </a:t>
            </a:r>
            <a:r>
              <a:rPr lang="nl-NL" sz="2400" dirty="0"/>
              <a:t>die zich voordoen om de kinderen</a:t>
            </a:r>
          </a:p>
          <a:p>
            <a:r>
              <a:rPr lang="nl-NL" sz="2400" dirty="0"/>
              <a:t>     iets te leren.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Je leert de kinderen iets in een situatie die voor hen betekenis heeft. Dit noem</a:t>
            </a:r>
          </a:p>
          <a:p>
            <a:r>
              <a:rPr lang="nl-NL" sz="2400" dirty="0"/>
              <a:t>     je: betekenisvolle context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situaties kunnen zijn: </a:t>
            </a:r>
          </a:p>
          <a:p>
            <a:r>
              <a:rPr lang="nl-NL" sz="2400" dirty="0"/>
              <a:t>	-</a:t>
            </a:r>
            <a:r>
              <a:rPr lang="nl-NL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Dagelijkse routines, bijv. omkleden voor gym</a:t>
            </a:r>
          </a:p>
          <a:p>
            <a:r>
              <a:rPr lang="nl-NL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- Werken in hoeken en aansluiten bij de uitvoering </a:t>
            </a:r>
            <a:r>
              <a:rPr lang="nl-NL" sz="2400" dirty="0"/>
              <a:t>(bijv. winkeltje in </a:t>
            </a:r>
            <a:r>
              <a:rPr lang="nl-NL" sz="2400" dirty="0" err="1"/>
              <a:t>dehuishoek</a:t>
            </a:r>
            <a:r>
              <a:rPr lang="nl-NL" sz="2400" dirty="0"/>
              <a:t>), </a:t>
            </a:r>
          </a:p>
          <a:p>
            <a:r>
              <a:rPr lang="nl-NL" sz="2400" dirty="0"/>
              <a:t>	- Specifieke rekenactiviteiten in bijv. een rekenhoek</a:t>
            </a:r>
          </a:p>
          <a:p>
            <a:endParaRPr lang="nl-NL" sz="2400" dirty="0"/>
          </a:p>
          <a:p>
            <a:r>
              <a:rPr lang="nl-NL" sz="2400" dirty="0"/>
              <a:t>* De kinderen denken dat ze alleen maar spelen, maar jij bent bezig hen iets te leren</a:t>
            </a:r>
          </a:p>
        </p:txBody>
      </p:sp>
    </p:spTree>
    <p:extLst>
      <p:ext uri="{BB962C8B-B14F-4D97-AF65-F5344CB8AC3E}">
        <p14:creationId xmlns:p14="http://schemas.microsoft.com/office/powerpoint/2010/main" val="200475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D9C4B24-1355-4A8A-B5DC-A85BBCEC7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53" y="-86627"/>
            <a:ext cx="11281025" cy="750396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0E474A4-4482-4A83-AA40-65ABBE27BE8D}"/>
              </a:ext>
            </a:extLst>
          </p:cNvPr>
          <p:cNvSpPr txBox="1"/>
          <p:nvPr/>
        </p:nvSpPr>
        <p:spPr>
          <a:xfrm>
            <a:off x="2903261" y="1998378"/>
            <a:ext cx="70576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800" b="1" dirty="0">
                <a:solidFill>
                  <a:schemeClr val="accent2">
                    <a:lumMod val="75000"/>
                  </a:schemeClr>
                </a:solidFill>
              </a:rPr>
              <a:t>Welke Gouden Momenten </a:t>
            </a:r>
          </a:p>
          <a:p>
            <a:pPr algn="ctr"/>
            <a:r>
              <a:rPr lang="nl-NL" sz="4800" b="1" dirty="0">
                <a:solidFill>
                  <a:schemeClr val="accent2">
                    <a:lumMod val="75000"/>
                  </a:schemeClr>
                </a:solidFill>
              </a:rPr>
              <a:t>kan jij bedenken? </a:t>
            </a:r>
          </a:p>
          <a:p>
            <a:pPr algn="ctr"/>
            <a:r>
              <a:rPr lang="nl-NL" sz="4800" b="1" dirty="0">
                <a:solidFill>
                  <a:schemeClr val="accent2">
                    <a:lumMod val="75000"/>
                  </a:schemeClr>
                </a:solidFill>
              </a:rPr>
              <a:t>Maak opdracht 1 uit je</a:t>
            </a:r>
          </a:p>
          <a:p>
            <a:pPr algn="ctr"/>
            <a:r>
              <a:rPr lang="nl-NL" sz="4800" b="1" dirty="0">
                <a:solidFill>
                  <a:schemeClr val="accent2">
                    <a:lumMod val="75000"/>
                  </a:schemeClr>
                </a:solidFill>
              </a:rPr>
              <a:t>wikiwijs</a:t>
            </a:r>
          </a:p>
        </p:txBody>
      </p:sp>
    </p:spTree>
    <p:extLst>
      <p:ext uri="{BB962C8B-B14F-4D97-AF65-F5344CB8AC3E}">
        <p14:creationId xmlns:p14="http://schemas.microsoft.com/office/powerpoint/2010/main" val="242468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B82E9DD-96EB-40D5-BD8F-2E40DC182FF2}"/>
              </a:ext>
            </a:extLst>
          </p:cNvPr>
          <p:cNvSpPr/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Rekentaal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DA65BC4-5ADC-408C-891B-FB7A8EBFD253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Kinderen met een taalachterstand hebben vaak ook een rekenachterstand.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Je moet dus </a:t>
            </a:r>
            <a:r>
              <a:rPr lang="en-US" sz="2200" b="1"/>
              <a:t>praten over rekenen, hardop denken en hardop laten denken!</a:t>
            </a:r>
            <a:endParaRPr lang="en-US" sz="22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C16943-64D3-4622-894E-806ACC06B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612652"/>
            <a:ext cx="5458968" cy="36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5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kentaal">
            <a:extLst>
              <a:ext uri="{FF2B5EF4-FFF2-40B4-BE49-F238E27FC236}">
                <a16:creationId xmlns:a16="http://schemas.microsoft.com/office/drawing/2014/main" id="{7161C78E-EB31-4DED-A5EE-2A8928337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C113D4C-E22C-435C-A8E7-29D826F65D8D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fornian FB" panose="0207040306080B030204" pitchFamily="18" charset="0"/>
              </a:rPr>
              <a:t>Maar </a:t>
            </a:r>
            <a:r>
              <a:rPr lang="en-US" sz="2200" dirty="0" err="1">
                <a:latin typeface="Californian FB" panose="0207040306080B030204" pitchFamily="18" charset="0"/>
              </a:rPr>
              <a:t>ook</a:t>
            </a:r>
            <a:r>
              <a:rPr lang="en-US" sz="2200" dirty="0">
                <a:latin typeface="Californian FB" panose="0207040306080B030204" pitchFamily="18" charset="0"/>
              </a:rPr>
              <a:t>: </a:t>
            </a:r>
            <a:r>
              <a:rPr lang="en-US" sz="2200" b="1" dirty="0" err="1">
                <a:latin typeface="Californian FB" panose="0207040306080B030204" pitchFamily="18" charset="0"/>
              </a:rPr>
              <a:t>Functiewoorden</a:t>
            </a:r>
            <a:endParaRPr lang="en-US" sz="2200" b="1" dirty="0">
              <a:latin typeface="Californian FB" panose="0207040306080B0302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Californian FB" panose="0207040306080B0302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fornian FB" panose="0207040306080B030204" pitchFamily="18" charset="0"/>
              </a:rPr>
              <a:t>Net zo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fornian FB" panose="0207040306080B030204" pitchFamily="18" charset="0"/>
              </a:rPr>
              <a:t>Toch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fornian FB" panose="0207040306080B030204" pitchFamily="18" charset="0"/>
              </a:rPr>
              <a:t>Nog</a:t>
            </a:r>
            <a:endParaRPr lang="en-US" sz="2200" dirty="0">
              <a:latin typeface="Californian FB" panose="0207040306080B0302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fornian FB" panose="0207040306080B030204" pitchFamily="18" charset="0"/>
              </a:rPr>
              <a:t>Precies</a:t>
            </a:r>
            <a:endParaRPr lang="en-US" sz="2200" dirty="0">
              <a:latin typeface="Californian FB" panose="0207040306080B0302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fornian FB" panose="0207040306080B030204" pitchFamily="18" charset="0"/>
              </a:rPr>
              <a:t>Bijna</a:t>
            </a:r>
            <a:endParaRPr lang="en-US" sz="2200" dirty="0">
              <a:latin typeface="Californian FB" panose="0207040306080B0302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fornian FB" panose="0207040306080B030204" pitchFamily="18" charset="0"/>
              </a:rPr>
              <a:t>Het past….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3251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1CE38EC-A240-4E4C-9A26-0EFDF2A1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" r="5748" b="2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81F0B1D-F169-4E37-B40F-1A55A54292F2}"/>
              </a:ext>
            </a:extLst>
          </p:cNvPr>
          <p:cNvSpPr txBox="1"/>
          <p:nvPr/>
        </p:nvSpPr>
        <p:spPr>
          <a:xfrm>
            <a:off x="4202130" y="2753474"/>
            <a:ext cx="497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Maak opdracht 2 uit je rekenportfolio</a:t>
            </a:r>
          </a:p>
          <a:p>
            <a:r>
              <a:rPr lang="nl-NL" sz="2400" b="1" dirty="0"/>
              <a:t> in de Wikiwijs</a:t>
            </a:r>
          </a:p>
        </p:txBody>
      </p:sp>
    </p:spTree>
    <p:extLst>
      <p:ext uri="{BB962C8B-B14F-4D97-AF65-F5344CB8AC3E}">
        <p14:creationId xmlns:p14="http://schemas.microsoft.com/office/powerpoint/2010/main" val="45757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7915F4F-EFEE-49D9-B7D3-89E5C654C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340914"/>
            <a:ext cx="6275667" cy="41761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769E5EE-6AF0-437C-B8F9-D75B74525909}"/>
              </a:ext>
            </a:extLst>
          </p:cNvPr>
          <p:cNvSpPr/>
          <p:nvPr/>
        </p:nvSpPr>
        <p:spPr>
          <a:xfrm>
            <a:off x="8096885" y="640080"/>
            <a:ext cx="3659246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0" cap="none" spc="-5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Volgende keer: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400" spc="-5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0" cap="none" spc="-5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Rekendomeinen en doelen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spc="-5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Voor jonge kinderen</a:t>
            </a:r>
            <a:endParaRPr lang="en-US" sz="3400" b="0" cap="none" spc="-5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9300171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Rood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Terugblik</Template>
  <TotalTime>51</TotalTime>
  <Words>209</Words>
  <Application>Microsoft Office PowerPoint</Application>
  <PresentationFormat>Breedbeeld</PresentationFormat>
  <Paragraphs>44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Californian FB</vt:lpstr>
      <vt:lpstr>Terugblik</vt:lpstr>
      <vt:lpstr>Rekenvaardigheid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Rekenvaardigheid</dc:title>
  <dc:creator>Laura Beeftink</dc:creator>
  <cp:lastModifiedBy>Laura Beeftink</cp:lastModifiedBy>
  <cp:revision>6</cp:revision>
  <dcterms:created xsi:type="dcterms:W3CDTF">2022-08-11T07:57:55Z</dcterms:created>
  <dcterms:modified xsi:type="dcterms:W3CDTF">2022-08-11T08:49:15Z</dcterms:modified>
</cp:coreProperties>
</file>